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256" r:id="rId5"/>
    <p:sldId id="257" r:id="rId6"/>
    <p:sldId id="286" r:id="rId7"/>
    <p:sldId id="288" r:id="rId8"/>
    <p:sldId id="289" r:id="rId9"/>
    <p:sldId id="297" r:id="rId10"/>
    <p:sldId id="290" r:id="rId11"/>
    <p:sldId id="291" r:id="rId12"/>
    <p:sldId id="292" r:id="rId13"/>
    <p:sldId id="295" r:id="rId14"/>
    <p:sldId id="300" r:id="rId15"/>
    <p:sldId id="298" r:id="rId16"/>
    <p:sldId id="29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59830" autoAdjust="0"/>
  </p:normalViewPr>
  <p:slideViewPr>
    <p:cSldViewPr snapToGrid="0">
      <p:cViewPr varScale="1">
        <p:scale>
          <a:sx n="53" d="100"/>
          <a:sy n="53" d="100"/>
        </p:scale>
        <p:origin x="1838" y="48"/>
      </p:cViewPr>
      <p:guideLst/>
    </p:cSldViewPr>
  </p:slideViewPr>
  <p:outlineViewPr>
    <p:cViewPr>
      <p:scale>
        <a:sx n="33" d="100"/>
        <a:sy n="33" d="100"/>
      </p:scale>
      <p:origin x="0" y="-5760"/>
    </p:cViewPr>
  </p:outlineViewPr>
  <p:notesTextViewPr>
    <p:cViewPr>
      <p:scale>
        <a:sx n="1" d="1"/>
        <a:sy n="1" d="1"/>
      </p:scale>
      <p:origin x="0" y="0"/>
    </p:cViewPr>
  </p:notesTextViewPr>
  <p:sorterViewPr>
    <p:cViewPr varScale="1">
      <p:scale>
        <a:sx n="100" d="100"/>
        <a:sy n="100" d="100"/>
      </p:scale>
      <p:origin x="0" y="-7325"/>
    </p:cViewPr>
  </p:sorterViewPr>
  <p:notesViewPr>
    <p:cSldViewPr snapToGrid="0">
      <p:cViewPr varScale="1">
        <p:scale>
          <a:sx n="58" d="100"/>
          <a:sy n="58" d="100"/>
        </p:scale>
        <p:origin x="237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B8B65A-D69F-C26C-B67E-036EF77BF1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52B9064-AE57-427F-E5AF-71DE7D52F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8190EA-5EEC-4300-B6AE-D9734C6C648E}" type="datetimeFigureOut">
              <a:rPr lang="en-US" smtClean="0"/>
              <a:t>5/15/2024</a:t>
            </a:fld>
            <a:endParaRPr lang="en-US" dirty="0"/>
          </a:p>
        </p:txBody>
      </p:sp>
      <p:sp>
        <p:nvSpPr>
          <p:cNvPr id="4" name="Footer Placeholder 3">
            <a:extLst>
              <a:ext uri="{FF2B5EF4-FFF2-40B4-BE49-F238E27FC236}">
                <a16:creationId xmlns:a16="http://schemas.microsoft.com/office/drawing/2014/main" id="{8186157A-CEB9-B0FC-3A49-BE950AEAD6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0819CA0-A57D-42D7-A625-56C22D0FA7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AFF3A6F-DEFA-45E0-9496-BEE7C2C6F3D0}" type="slidenum">
              <a:rPr lang="en-US" smtClean="0"/>
              <a:t>‹#›</a:t>
            </a:fld>
            <a:endParaRPr lang="en-US" dirty="0"/>
          </a:p>
        </p:txBody>
      </p:sp>
    </p:spTree>
    <p:extLst>
      <p:ext uri="{BB962C8B-B14F-4D97-AF65-F5344CB8AC3E}">
        <p14:creationId xmlns:p14="http://schemas.microsoft.com/office/powerpoint/2010/main" val="1406002224"/>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5/15/2024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a:t>
            </a:fld>
            <a:endParaRPr lang="en-US" dirty="0"/>
          </a:p>
        </p:txBody>
      </p:sp>
    </p:spTree>
    <p:extLst>
      <p:ext uri="{BB962C8B-B14F-4D97-AF65-F5344CB8AC3E}">
        <p14:creationId xmlns:p14="http://schemas.microsoft.com/office/powerpoint/2010/main" val="21693858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10</a:t>
            </a:fld>
            <a:endParaRPr lang="en-US" dirty="0"/>
          </a:p>
        </p:txBody>
      </p:sp>
    </p:spTree>
    <p:extLst>
      <p:ext uri="{BB962C8B-B14F-4D97-AF65-F5344CB8AC3E}">
        <p14:creationId xmlns:p14="http://schemas.microsoft.com/office/powerpoint/2010/main" val="24747787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11</a:t>
            </a:fld>
            <a:endParaRPr lang="en-US" dirty="0"/>
          </a:p>
        </p:txBody>
      </p:sp>
    </p:spTree>
    <p:extLst>
      <p:ext uri="{BB962C8B-B14F-4D97-AF65-F5344CB8AC3E}">
        <p14:creationId xmlns:p14="http://schemas.microsoft.com/office/powerpoint/2010/main" val="39619003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12</a:t>
            </a:fld>
            <a:endParaRPr lang="en-US" dirty="0"/>
          </a:p>
        </p:txBody>
      </p:sp>
    </p:spTree>
    <p:extLst>
      <p:ext uri="{BB962C8B-B14F-4D97-AF65-F5344CB8AC3E}">
        <p14:creationId xmlns:p14="http://schemas.microsoft.com/office/powerpoint/2010/main" val="965845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13</a:t>
            </a:fld>
            <a:endParaRPr lang="en-US" dirty="0"/>
          </a:p>
        </p:txBody>
      </p:sp>
    </p:spTree>
    <p:extLst>
      <p:ext uri="{BB962C8B-B14F-4D97-AF65-F5344CB8AC3E}">
        <p14:creationId xmlns:p14="http://schemas.microsoft.com/office/powerpoint/2010/main" val="399008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2</a:t>
            </a:fld>
            <a:endParaRPr lang="en-US" dirty="0"/>
          </a:p>
        </p:txBody>
      </p:sp>
    </p:spTree>
    <p:extLst>
      <p:ext uri="{BB962C8B-B14F-4D97-AF65-F5344CB8AC3E}">
        <p14:creationId xmlns:p14="http://schemas.microsoft.com/office/powerpoint/2010/main" val="2915247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3</a:t>
            </a:fld>
            <a:endParaRPr lang="en-US" dirty="0"/>
          </a:p>
        </p:txBody>
      </p:sp>
    </p:spTree>
    <p:extLst>
      <p:ext uri="{BB962C8B-B14F-4D97-AF65-F5344CB8AC3E}">
        <p14:creationId xmlns:p14="http://schemas.microsoft.com/office/powerpoint/2010/main" val="1938948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sz="1800" dirty="0">
                <a:effectLst/>
                <a:latin typeface="Aptos" panose="020B0004020202020204" pitchFamily="34" charset="0"/>
                <a:ea typeface="Aptos" panose="020B0004020202020204" pitchFamily="34" charset="0"/>
                <a:cs typeface="Times New Roman" panose="02020603050405020304" pitchFamily="18" charset="0"/>
              </a:rPr>
              <a:t>High-end artworks and collectibles are often out of reach for everyday investors, however, tokenizing these artworks using a blockchain system could enable fractional ownership of these items thereby opening the market sector to a much wider range of investors. These investors could then purchase a percentage of an artwork instead of the whole item itself which would increase liquidity in a highly illiquid market. Furthermore, the use of the blockchain system will provide a transparent and reliable history of transactions and ownership thereby limiting the risk of fraud and ensuring nonrepudiation. </a:t>
            </a:r>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4</a:t>
            </a:fld>
            <a:endParaRPr lang="en-US" dirty="0"/>
          </a:p>
        </p:txBody>
      </p:sp>
    </p:spTree>
    <p:extLst>
      <p:ext uri="{BB962C8B-B14F-4D97-AF65-F5344CB8AC3E}">
        <p14:creationId xmlns:p14="http://schemas.microsoft.com/office/powerpoint/2010/main" val="3862743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800" kern="100" dirty="0">
                <a:effectLst/>
                <a:latin typeface="Aptos" panose="020B0004020202020204" pitchFamily="34" charset="0"/>
                <a:ea typeface="Aptos" panose="020B0004020202020204" pitchFamily="34" charset="0"/>
                <a:cs typeface="Times New Roman" panose="02020603050405020304" pitchFamily="18" charset="0"/>
              </a:rPr>
              <a:t>The proposed high-level solution would entail creating blockchain tokens that will represent a percentage ownership of a particular artwork or collectible that can then be purchased or sold by an individual. Additionally, the artworks and collectibles would need to go through a verification process to ensure that it is authentic, the findings of that process are also recorded within the blockchain to ensure that each item has an immutable record proving its authenticity. Following the verification process the artwork or collectible can then be tokenized using a smart contract or a tokenization platform. Tokens can then be purchased and will represent a percentage ownership of a selected artwork or collectible.</a:t>
            </a:r>
          </a:p>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5</a:t>
            </a:fld>
            <a:endParaRPr lang="en-US" dirty="0"/>
          </a:p>
        </p:txBody>
      </p:sp>
    </p:spTree>
    <p:extLst>
      <p:ext uri="{BB962C8B-B14F-4D97-AF65-F5344CB8AC3E}">
        <p14:creationId xmlns:p14="http://schemas.microsoft.com/office/powerpoint/2010/main" val="41947933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6</a:t>
            </a:fld>
            <a:endParaRPr lang="en-US" dirty="0"/>
          </a:p>
        </p:txBody>
      </p:sp>
    </p:spTree>
    <p:extLst>
      <p:ext uri="{BB962C8B-B14F-4D97-AF65-F5344CB8AC3E}">
        <p14:creationId xmlns:p14="http://schemas.microsoft.com/office/powerpoint/2010/main" val="1425159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7</a:t>
            </a:fld>
            <a:endParaRPr lang="en-US" dirty="0"/>
          </a:p>
        </p:txBody>
      </p:sp>
    </p:spTree>
    <p:extLst>
      <p:ext uri="{BB962C8B-B14F-4D97-AF65-F5344CB8AC3E}">
        <p14:creationId xmlns:p14="http://schemas.microsoft.com/office/powerpoint/2010/main" val="1639086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8</a:t>
            </a:fld>
            <a:endParaRPr lang="en-US" dirty="0"/>
          </a:p>
        </p:txBody>
      </p:sp>
    </p:spTree>
    <p:extLst>
      <p:ext uri="{BB962C8B-B14F-4D97-AF65-F5344CB8AC3E}">
        <p14:creationId xmlns:p14="http://schemas.microsoft.com/office/powerpoint/2010/main" val="9648444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9</a:t>
            </a:fld>
            <a:endParaRPr lang="en-US" dirty="0"/>
          </a:p>
        </p:txBody>
      </p:sp>
    </p:spTree>
    <p:extLst>
      <p:ext uri="{BB962C8B-B14F-4D97-AF65-F5344CB8AC3E}">
        <p14:creationId xmlns:p14="http://schemas.microsoft.com/office/powerpoint/2010/main" val="1616857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AC79249-FDC0-364D-A734-AE1DE1605D28}"/>
              </a:ext>
              <a:ext uri="{C183D7F6-B498-43B3-948B-1728B52AA6E4}">
                <adec:decorative xmlns:adec="http://schemas.microsoft.com/office/drawing/2017/decorative" val="1"/>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13537B6D-42A5-F449-2691-321A167F7C08}"/>
              </a:ext>
              <a:ext uri="{C183D7F6-B498-43B3-948B-1728B52AA6E4}">
                <adec:decorative xmlns:adec="http://schemas.microsoft.com/office/drawing/2017/decorative" val="1"/>
              </a:ext>
            </a:extLst>
          </p:cNvPr>
          <p:cNvGrpSpPr/>
          <p:nvPr userDrawn="1"/>
        </p:nvGrpSpPr>
        <p:grpSpPr>
          <a:xfrm>
            <a:off x="0" y="-3419"/>
            <a:ext cx="12192000" cy="6861419"/>
            <a:chOff x="0" y="-3419"/>
            <a:chExt cx="12192000" cy="6861419"/>
          </a:xfrm>
        </p:grpSpPr>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3" y="232913"/>
            <a:ext cx="7096933" cy="3830130"/>
          </a:xfrm>
        </p:spPr>
        <p:txBody>
          <a:bodyPr anchor="b">
            <a:noAutofit/>
          </a:bodyPr>
          <a:lstStyle>
            <a:lvl1pPr algn="l">
              <a:defRPr sz="6000" b="1">
                <a:latin typeface="+mj-lt"/>
              </a:defRPr>
            </a:lvl1pPr>
          </a:lstStyle>
          <a:p>
            <a:r>
              <a:rPr lang="en-US" dirty="0"/>
              <a:t>Click to add title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mart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 uri="{C183D7F6-B498-43B3-948B-1728B52AA6E4}">
                <adec:decorative xmlns:adec="http://schemas.microsoft.com/office/drawing/2017/decorative" val="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457200"/>
            <a:ext cx="9692640" cy="1371600"/>
          </a:xfrm>
        </p:spPr>
        <p:txBody>
          <a:bodyPr anchor="b">
            <a:noAutofit/>
          </a:bodyPr>
          <a:lstStyle>
            <a:lvl1pPr>
              <a:defRPr sz="4200" b="1">
                <a:latin typeface="+mj-lt"/>
              </a:defRPr>
            </a:lvl1pPr>
          </a:lstStyle>
          <a:p>
            <a:r>
              <a:rPr lang="en-US" dirty="0"/>
              <a:t>Click to add title</a:t>
            </a:r>
          </a:p>
        </p:txBody>
      </p:sp>
      <p:sp>
        <p:nvSpPr>
          <p:cNvPr id="4" name="Content Placeholder 2">
            <a:extLst>
              <a:ext uri="{FF2B5EF4-FFF2-40B4-BE49-F238E27FC236}">
                <a16:creationId xmlns:a16="http://schemas.microsoft.com/office/drawing/2014/main" id="{C45E425B-455F-127B-1647-045FD094F15D}"/>
              </a:ext>
            </a:extLst>
          </p:cNvPr>
          <p:cNvSpPr>
            <a:spLocks noGrp="1"/>
          </p:cNvSpPr>
          <p:nvPr>
            <p:ph idx="10" hasCustomPrompt="1"/>
          </p:nvPr>
        </p:nvSpPr>
        <p:spPr>
          <a:xfrm>
            <a:off x="1167493" y="2087561"/>
            <a:ext cx="2693306" cy="3890543"/>
          </a:xfrm>
        </p:spPr>
        <p:txBody>
          <a:bodyPr>
            <a:noAutofit/>
          </a:bodyPr>
          <a:lstStyle>
            <a:lvl1pPr marL="0" indent="0">
              <a:buNone/>
              <a:defRPr sz="2000">
                <a:latin typeface="+mn-lt"/>
              </a:defRPr>
            </a:lvl1pPr>
            <a:lvl2pPr marL="457200" indent="0">
              <a:buNone/>
              <a:defRPr sz="2000">
                <a:latin typeface="+mn-lt"/>
              </a:defRPr>
            </a:lvl2pPr>
            <a:lvl3pPr marL="914400" indent="0">
              <a:buNone/>
              <a:defRPr sz="2000">
                <a:latin typeface="+mn-lt"/>
              </a:defRPr>
            </a:lvl3pPr>
            <a:lvl4pPr marL="1371600" indent="0">
              <a:buNone/>
              <a:defRPr sz="2000">
                <a:latin typeface="+mn-lt"/>
              </a:defRPr>
            </a:lvl4pPr>
            <a:lvl5pPr marL="1828800" indent="0">
              <a:buNone/>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4216400" y="2087563"/>
            <a:ext cx="6730274" cy="389054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827098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Chart ">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 uri="{C183D7F6-B498-43B3-948B-1728B52AA6E4}">
                <adec:decorative xmlns:adec="http://schemas.microsoft.com/office/drawing/2017/decorative" val="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84832"/>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78AD52EA-B01E-8D38-D87A-BF7EB5B58A82}"/>
              </a:ext>
              <a:ext uri="{C183D7F6-B498-43B3-948B-1728B52AA6E4}">
                <adec:decorative xmlns:adec="http://schemas.microsoft.com/office/drawing/2017/decorative" val="1"/>
              </a:ext>
            </a:extLst>
          </p:cNvPr>
          <p:cNvGrpSpPr/>
          <p:nvPr userDrawn="1"/>
        </p:nvGrpSpPr>
        <p:grpSpPr>
          <a:xfrm>
            <a:off x="0" y="-1"/>
            <a:ext cx="12192001" cy="6864796"/>
            <a:chOff x="0" y="-1"/>
            <a:chExt cx="12192001" cy="6864796"/>
          </a:xfrm>
        </p:grpSpPr>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252549"/>
            <a:ext cx="6220278" cy="3262811"/>
          </a:xfrm>
        </p:spPr>
        <p:txBody>
          <a:bodyPr anchor="b">
            <a:noAutofit/>
          </a:bodyPr>
          <a:lstStyle>
            <a:lvl1pPr algn="l">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3" y="3685939"/>
            <a:ext cx="6220277" cy="2919512"/>
          </a:xfrm>
        </p:spPr>
        <p:txBody>
          <a:bodyPr anchor="t" anchorCtr="0">
            <a:norm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58864" y="102021"/>
            <a:ext cx="9779183" cy="174441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58865" y="2017467"/>
            <a:ext cx="9779182" cy="3366815"/>
          </a:xfrm>
        </p:spPr>
        <p:txBody>
          <a:bodyPr>
            <a:norm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Right Image">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flipH="1">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71600"/>
            <a:ext cx="5486400" cy="4114800"/>
          </a:xfrm>
        </p:spPr>
        <p:txBody>
          <a:bodyPr anchor="ctr" anchorCtr="0">
            <a:noAutofit/>
          </a:bodyPr>
          <a:lstStyle>
            <a:lvl1pPr>
              <a:defRPr sz="6000" b="1">
                <a:latin typeface="+mj-lt"/>
              </a:defRPr>
            </a:lvl1pPr>
          </a:lstStyle>
          <a:p>
            <a:r>
              <a:rPr lang="en-US" dirty="0"/>
              <a:t>Click to add title</a:t>
            </a:r>
          </a:p>
        </p:txBody>
      </p:sp>
      <p:sp>
        <p:nvSpPr>
          <p:cNvPr id="15" name="Picture Placeholder 14">
            <a:extLst>
              <a:ext uri="{FF2B5EF4-FFF2-40B4-BE49-F238E27FC236}">
                <a16:creationId xmlns:a16="http://schemas.microsoft.com/office/drawing/2014/main" id="{3124234B-E1C4-2616-9993-A23142AA69B2}"/>
              </a:ext>
            </a:extLst>
          </p:cNvPr>
          <p:cNvSpPr>
            <a:spLocks noGrp="1"/>
          </p:cNvSpPr>
          <p:nvPr>
            <p:ph type="pic" sz="quarter" idx="10"/>
          </p:nvPr>
        </p:nvSpPr>
        <p:spPr>
          <a:xfrm>
            <a:off x="7183438" y="1168400"/>
            <a:ext cx="4500562" cy="4521200"/>
          </a:xfrm>
          <a:prstGeom prst="ellipse">
            <a:avLst/>
          </a:prstGeom>
          <a:solidFill>
            <a:schemeClr val="accent2"/>
          </a:solidFill>
        </p:spPr>
        <p:txBody>
          <a:bodyPr/>
          <a:lstStyle>
            <a:lvl1pPr marL="0" indent="0" algn="ctr">
              <a:buNone/>
              <a:defRPr sz="2000"/>
            </a:lvl1pPr>
          </a:lstStyle>
          <a:p>
            <a:r>
              <a:rPr lang="en-US"/>
              <a:t>Click icon to add picture</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91266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Left Image">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5943600" y="457200"/>
            <a:ext cx="5120640" cy="3200400"/>
          </a:xfrm>
        </p:spPr>
        <p:txBody>
          <a:bodyPr anchor="b" anchorCtr="0">
            <a:noAutofit/>
          </a:bodyPr>
          <a:lstStyle>
            <a:lvl1pPr>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8763DBBF-E63D-81E5-E7CE-32F6F2C2F935}"/>
              </a:ext>
            </a:extLst>
          </p:cNvPr>
          <p:cNvSpPr>
            <a:spLocks noGrp="1"/>
          </p:cNvSpPr>
          <p:nvPr>
            <p:ph type="subTitle" idx="1" hasCustomPrompt="1"/>
          </p:nvPr>
        </p:nvSpPr>
        <p:spPr>
          <a:xfrm>
            <a:off x="5943598" y="3657600"/>
            <a:ext cx="5120640" cy="1828800"/>
          </a:xfrm>
        </p:spPr>
        <p:txBody>
          <a:bodyPr anchor="t" anchorCtr="0">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Picture Placeholder 14">
            <a:extLst>
              <a:ext uri="{FF2B5EF4-FFF2-40B4-BE49-F238E27FC236}">
                <a16:creationId xmlns:a16="http://schemas.microsoft.com/office/drawing/2014/main" id="{64033732-ADA1-C540-7276-3FF5CDEF2C5E}"/>
              </a:ext>
            </a:extLst>
          </p:cNvPr>
          <p:cNvSpPr>
            <a:spLocks noGrp="1"/>
          </p:cNvSpPr>
          <p:nvPr>
            <p:ph type="pic" sz="quarter" idx="10"/>
          </p:nvPr>
        </p:nvSpPr>
        <p:spPr>
          <a:xfrm>
            <a:off x="904238" y="1157224"/>
            <a:ext cx="4500562" cy="4521200"/>
          </a:xfrm>
          <a:prstGeom prst="ellipse">
            <a:avLst/>
          </a:prstGeom>
          <a:solidFill>
            <a:schemeClr val="accent2"/>
          </a:solidFill>
        </p:spPr>
        <p:txBody>
          <a:bodyPr/>
          <a:lstStyle>
            <a:lvl1pPr marL="0" indent="0" algn="ctr">
              <a:buNone/>
              <a:defRPr sz="2000"/>
            </a:lvl1pPr>
          </a:lstStyle>
          <a:p>
            <a:r>
              <a:rPr lang="en-US"/>
              <a:t>Click icon to add picture</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823856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accent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EDB282-8288-C81F-52B5-048A3E80C931}"/>
              </a:ext>
              <a:ext uri="{C183D7F6-B498-43B3-948B-1728B52AA6E4}">
                <adec:decorative xmlns:adec="http://schemas.microsoft.com/office/drawing/2017/decorative" val="1"/>
              </a:ext>
            </a:extLst>
          </p:cNvPr>
          <p:cNvGrpSpPr/>
          <p:nvPr userDrawn="1"/>
        </p:nvGrpSpPr>
        <p:grpSpPr>
          <a:xfrm>
            <a:off x="0" y="-1"/>
            <a:ext cx="12208822" cy="6858003"/>
            <a:chOff x="0" y="-1"/>
            <a:chExt cx="12208822" cy="6858003"/>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3" name="Title 1">
            <a:extLst>
              <a:ext uri="{FF2B5EF4-FFF2-40B4-BE49-F238E27FC236}">
                <a16:creationId xmlns:a16="http://schemas.microsoft.com/office/drawing/2014/main" id="{5E932F0D-7FC3-634B-932C-3625C16C8DE2}"/>
              </a:ext>
            </a:extLst>
          </p:cNvPr>
          <p:cNvSpPr>
            <a:spLocks noGrp="1"/>
          </p:cNvSpPr>
          <p:nvPr>
            <p:ph type="title" hasCustomPrompt="1"/>
          </p:nvPr>
        </p:nvSpPr>
        <p:spPr>
          <a:xfrm>
            <a:off x="1167492" y="45085"/>
            <a:ext cx="9779183" cy="160083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CA1EED44-783E-8705-4119-D7E9F7D4F2B4}"/>
              </a:ext>
            </a:extLst>
          </p:cNvPr>
          <p:cNvSpPr>
            <a:spLocks noGrp="1"/>
          </p:cNvSpPr>
          <p:nvPr>
            <p:ph idx="14" hasCustomPrompt="1"/>
          </p:nvPr>
        </p:nvSpPr>
        <p:spPr>
          <a:xfrm>
            <a:off x="1166087" y="2652713"/>
            <a:ext cx="9780587" cy="3436936"/>
          </a:xfrm>
        </p:spPr>
        <p:txBody>
          <a:bodyPr>
            <a:normAutofit/>
          </a:bodyPr>
          <a:lstStyle>
            <a:lvl1pPr marL="342900" indent="-283464">
              <a:spcBef>
                <a:spcPts val="1000"/>
              </a:spcBef>
              <a:buFont typeface="Arial" panose="020B0604020202020204" pitchFamily="34" charset="0"/>
              <a:buChar char="•"/>
              <a:defRPr sz="2000">
                <a:solidFill>
                  <a:schemeClr val="bg1"/>
                </a:solidFill>
                <a:latin typeface="+mn-lt"/>
              </a:defRPr>
            </a:lvl1pPr>
            <a:lvl2pPr marL="566928" indent="-283464">
              <a:spcBef>
                <a:spcPts val="1000"/>
              </a:spcBef>
              <a:buFont typeface="Arial" panose="020B0604020202020204" pitchFamily="34" charset="0"/>
              <a:buChar char="•"/>
              <a:defRPr sz="2000">
                <a:solidFill>
                  <a:schemeClr val="bg1"/>
                </a:solidFill>
                <a:latin typeface="+mn-lt"/>
              </a:defRPr>
            </a:lvl2pPr>
            <a:lvl3pPr marL="850392" indent="-283464">
              <a:spcBef>
                <a:spcPts val="1000"/>
              </a:spcBef>
              <a:buFont typeface="Arial" panose="020B0604020202020204" pitchFamily="34" charset="0"/>
              <a:buChar char="•"/>
              <a:defRPr sz="2000">
                <a:solidFill>
                  <a:schemeClr val="bg1"/>
                </a:solidFill>
                <a:latin typeface="+mn-lt"/>
              </a:defRPr>
            </a:lvl3pPr>
            <a:lvl4pPr marL="1097280" indent="-283464">
              <a:spcBef>
                <a:spcPts val="1000"/>
              </a:spcBef>
              <a:buFont typeface="Arial" panose="020B0604020202020204" pitchFamily="34" charset="0"/>
              <a:buChar char="•"/>
              <a:defRPr sz="2000">
                <a:solidFill>
                  <a:schemeClr val="bg1"/>
                </a:solidFill>
                <a:latin typeface="+mn-lt"/>
              </a:defRPr>
            </a:lvl4pPr>
            <a:lvl5pPr marL="1371600"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endParaRPr lang="en-US" dirty="0"/>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83176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5FBCE6F-2AA9-31FE-8148-33B480735599}"/>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177553"/>
            <a:ext cx="6245912" cy="3269447"/>
          </a:xfrm>
        </p:spPr>
        <p:txBody>
          <a:bodyPr bIns="0" anchor="b">
            <a:noAutofit/>
          </a:bodyPr>
          <a:lstStyle>
            <a:lvl1pPr algn="l">
              <a:defRPr sz="6000" b="1">
                <a:solidFill>
                  <a:schemeClr val="bg1"/>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4" y="3492896"/>
            <a:ext cx="6245912" cy="912850"/>
          </a:xfrm>
        </p:spPr>
        <p:txBody>
          <a:bodyPr anchor="ctr" anchorCtr="0">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9865294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4DB56B5-5DD7-95E3-52B2-EDC4B3F13058}"/>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601200" cy="1653371"/>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767843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2 content">
    <p:bg>
      <p:bgPr>
        <a:solidFill>
          <a:schemeClr val="accent1"/>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A0E8D4A-B13C-C7EE-5E27-278124A1276E}"/>
              </a:ext>
              <a:ext uri="{C183D7F6-B498-43B3-948B-1728B52AA6E4}">
                <adec:decorative xmlns:adec="http://schemas.microsoft.com/office/drawing/2017/decorative" val="1"/>
              </a:ext>
            </a:extLst>
          </p:cNvPr>
          <p:cNvGrpSpPr/>
          <p:nvPr userDrawn="1"/>
        </p:nvGrpSpPr>
        <p:grpSpPr>
          <a:xfrm>
            <a:off x="1" y="1"/>
            <a:ext cx="12191999" cy="6857999"/>
            <a:chOff x="1" y="1"/>
            <a:chExt cx="12191999" cy="6857999"/>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69008"/>
            <a:ext cx="9779183" cy="1706563"/>
          </a:xfrm>
        </p:spPr>
        <p:txBody>
          <a:bodyPr anchor="b">
            <a:noAutofit/>
          </a:bodyPr>
          <a:lstStyle>
            <a:lvl1pPr>
              <a:defRPr sz="4200" b="1">
                <a:solidFill>
                  <a:schemeClr val="bg1"/>
                </a:solidFill>
                <a:latin typeface="+mj-lt"/>
              </a:defRPr>
            </a:lvl1pPr>
          </a:lstStyle>
          <a:p>
            <a:r>
              <a:rPr lang="en-US" dirty="0"/>
              <a:t>Click to add title</a:t>
            </a:r>
          </a:p>
        </p:txBody>
      </p:sp>
      <p:sp>
        <p:nvSpPr>
          <p:cNvPr id="14" name="Content Placeholder 2">
            <a:extLst>
              <a:ext uri="{FF2B5EF4-FFF2-40B4-BE49-F238E27FC236}">
                <a16:creationId xmlns:a16="http://schemas.microsoft.com/office/drawing/2014/main" id="{926B296A-EB6A-9BE9-E813-B15C46524F4D}"/>
              </a:ext>
            </a:extLst>
          </p:cNvPr>
          <p:cNvSpPr>
            <a:spLocks noGrp="1"/>
          </p:cNvSpPr>
          <p:nvPr>
            <p:ph idx="12" hasCustomPrompt="1"/>
          </p:nvPr>
        </p:nvSpPr>
        <p:spPr>
          <a:xfrm>
            <a:off x="1167493" y="2023984"/>
            <a:ext cx="4663440" cy="3332832"/>
          </a:xfrm>
        </p:spPr>
        <p:txBody>
          <a:bodyPr>
            <a:normAutofit/>
          </a:bodyPr>
          <a:lstStyle>
            <a:lvl1pPr marL="530352" indent="-530352">
              <a:spcBef>
                <a:spcPts val="1000"/>
              </a:spcBef>
              <a:buFont typeface="+mj-lt"/>
              <a:buAutoNum type="arabicPeriod"/>
              <a:defRPr sz="2000">
                <a:solidFill>
                  <a:schemeClr val="bg1"/>
                </a:solidFill>
                <a:latin typeface="+mn-lt"/>
              </a:defRPr>
            </a:lvl1pPr>
            <a:lvl2pPr marL="1097280" indent="-530352">
              <a:spcBef>
                <a:spcPts val="1000"/>
              </a:spcBef>
              <a:buFont typeface="+mj-lt"/>
              <a:buAutoNum type="alphaLcPeriod"/>
              <a:defRPr sz="2000">
                <a:solidFill>
                  <a:schemeClr val="bg1"/>
                </a:solidFill>
                <a:latin typeface="+mn-lt"/>
              </a:defRPr>
            </a:lvl2pPr>
            <a:lvl3pPr marL="1645920" indent="-530352">
              <a:spcBef>
                <a:spcPts val="1000"/>
              </a:spcBef>
              <a:buFont typeface="+mj-lt"/>
              <a:buAutoNum type="arabicParenR"/>
              <a:defRPr sz="2000">
                <a:solidFill>
                  <a:schemeClr val="bg1"/>
                </a:solidFill>
                <a:latin typeface="+mn-lt"/>
              </a:defRPr>
            </a:lvl3pPr>
            <a:lvl4pPr marL="1920240" indent="-530352">
              <a:spcBef>
                <a:spcPts val="1000"/>
              </a:spcBef>
              <a:buFont typeface="+mj-lt"/>
              <a:buAutoNum type="alphaLcParenR"/>
              <a:defRPr sz="2000">
                <a:solidFill>
                  <a:schemeClr val="bg1"/>
                </a:solidFill>
                <a:latin typeface="+mn-lt"/>
              </a:defRPr>
            </a:lvl4pPr>
            <a:lvl5pPr marL="2560320" indent="-514350">
              <a:spcBef>
                <a:spcPts val="1000"/>
              </a:spcBef>
              <a:buFont typeface="+mj-lt"/>
              <a:buAutoNum type="romanLcPeriod"/>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9435B7D5-E7F8-1267-8942-3C97BE836B98}"/>
              </a:ext>
            </a:extLst>
          </p:cNvPr>
          <p:cNvSpPr>
            <a:spLocks noGrp="1"/>
          </p:cNvSpPr>
          <p:nvPr>
            <p:ph idx="11"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solidFill>
                  <a:schemeClr val="bg1"/>
                </a:solidFill>
                <a:latin typeface="+mn-lt"/>
              </a:defRPr>
            </a:lvl1pPr>
            <a:lvl2pPr marL="283464" indent="-283464">
              <a:spcBef>
                <a:spcPts val="1000"/>
              </a:spcBef>
              <a:buFont typeface="Arial" panose="020B0604020202020204" pitchFamily="34" charset="0"/>
              <a:buChar char="•"/>
              <a:defRPr sz="2000">
                <a:solidFill>
                  <a:schemeClr val="bg1"/>
                </a:solidFill>
                <a:latin typeface="+mn-lt"/>
              </a:defRPr>
            </a:lvl2pPr>
            <a:lvl3pPr marL="566928" indent="-283464">
              <a:spcBef>
                <a:spcPts val="1000"/>
              </a:spcBef>
              <a:buFont typeface="Arial" panose="020B0604020202020204" pitchFamily="34" charset="0"/>
              <a:buChar char="•"/>
              <a:defRPr sz="2000">
                <a:solidFill>
                  <a:schemeClr val="bg1"/>
                </a:solidFill>
                <a:latin typeface="+mn-lt"/>
              </a:defRPr>
            </a:lvl3pPr>
            <a:lvl4pPr marL="850392" indent="-283464">
              <a:spcBef>
                <a:spcPts val="1000"/>
              </a:spcBef>
              <a:buFont typeface="Arial" panose="020B0604020202020204" pitchFamily="34" charset="0"/>
              <a:buChar char="•"/>
              <a:defRPr sz="2000">
                <a:solidFill>
                  <a:schemeClr val="bg1"/>
                </a:solidFill>
                <a:latin typeface="+mn-lt"/>
              </a:defRPr>
            </a:lvl4pPr>
            <a:lvl5pPr marL="1133856"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20426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and Image 1">
    <p:bg>
      <p:bgPr>
        <a:solidFill>
          <a:schemeClr val="accent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EDB282-8288-C81F-52B5-048A3E80C931}"/>
              </a:ext>
              <a:ext uri="{C183D7F6-B498-43B3-948B-1728B52AA6E4}">
                <adec:decorative xmlns:adec="http://schemas.microsoft.com/office/drawing/2017/decorative" val="1"/>
              </a:ext>
            </a:extLst>
          </p:cNvPr>
          <p:cNvGrpSpPr/>
          <p:nvPr userDrawn="1"/>
        </p:nvGrpSpPr>
        <p:grpSpPr>
          <a:xfrm>
            <a:off x="0" y="0"/>
            <a:ext cx="12208822" cy="6858002"/>
            <a:chOff x="0" y="0"/>
            <a:chExt cx="12208822" cy="6858002"/>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3" name="Title 1">
            <a:extLst>
              <a:ext uri="{FF2B5EF4-FFF2-40B4-BE49-F238E27FC236}">
                <a16:creationId xmlns:a16="http://schemas.microsoft.com/office/drawing/2014/main" id="{5E932F0D-7FC3-634B-932C-3625C16C8DE2}"/>
              </a:ext>
            </a:extLst>
          </p:cNvPr>
          <p:cNvSpPr>
            <a:spLocks noGrp="1"/>
          </p:cNvSpPr>
          <p:nvPr>
            <p:ph type="title" hasCustomPrompt="1"/>
          </p:nvPr>
        </p:nvSpPr>
        <p:spPr>
          <a:xfrm>
            <a:off x="1167492" y="457200"/>
            <a:ext cx="10643508" cy="1371600"/>
          </a:xfrm>
        </p:spPr>
        <p:txBody>
          <a:bodyPr anchor="b">
            <a:noAutofit/>
          </a:bodyPr>
          <a:lstStyle>
            <a:lvl1pPr>
              <a:defRPr sz="4200" b="1">
                <a:latin typeface="+mj-lt"/>
              </a:defRPr>
            </a:lvl1pPr>
          </a:lstStyle>
          <a:p>
            <a:r>
              <a:rPr lang="en-US" dirty="0"/>
              <a:t>Click to add title</a:t>
            </a:r>
          </a:p>
        </p:txBody>
      </p:sp>
      <p:sp>
        <p:nvSpPr>
          <p:cNvPr id="10" name="Content Placeholder 2">
            <a:extLst>
              <a:ext uri="{FF2B5EF4-FFF2-40B4-BE49-F238E27FC236}">
                <a16:creationId xmlns:a16="http://schemas.microsoft.com/office/drawing/2014/main" id="{B07A1CF7-9B3B-E43E-830E-DAB65B608249}"/>
              </a:ext>
            </a:extLst>
          </p:cNvPr>
          <p:cNvSpPr>
            <a:spLocks noGrp="1"/>
          </p:cNvSpPr>
          <p:nvPr>
            <p:ph idx="15" hasCustomPrompt="1"/>
          </p:nvPr>
        </p:nvSpPr>
        <p:spPr>
          <a:xfrm>
            <a:off x="1166088" y="2652713"/>
            <a:ext cx="5394959" cy="3436936"/>
          </a:xfrm>
        </p:spPr>
        <p:txBody>
          <a:bodyPr>
            <a:normAutofit/>
          </a:bodyPr>
          <a:lstStyle>
            <a:lvl1pPr marL="0" indent="0">
              <a:spcBef>
                <a:spcPts val="1000"/>
              </a:spcBef>
              <a:buFont typeface="Arial" panose="020B0604020202020204" pitchFamily="34" charset="0"/>
              <a:buNone/>
              <a:defRPr sz="2000">
                <a:solidFill>
                  <a:schemeClr val="bg1"/>
                </a:solidFill>
                <a:latin typeface="+mn-lt"/>
              </a:defRPr>
            </a:lvl1pPr>
            <a:lvl2pPr marL="283464" indent="-283464">
              <a:spcBef>
                <a:spcPts val="1000"/>
              </a:spcBef>
              <a:buFont typeface="Arial" panose="020B0604020202020204" pitchFamily="34" charset="0"/>
              <a:buChar char="•"/>
              <a:defRPr sz="2000">
                <a:solidFill>
                  <a:schemeClr val="bg1"/>
                </a:solidFill>
                <a:latin typeface="+mn-lt"/>
              </a:defRPr>
            </a:lvl2pPr>
            <a:lvl3pPr marL="566928" indent="-283464">
              <a:spcBef>
                <a:spcPts val="1000"/>
              </a:spcBef>
              <a:buFont typeface="Arial" panose="020B0604020202020204" pitchFamily="34" charset="0"/>
              <a:buChar char="•"/>
              <a:defRPr sz="2000">
                <a:solidFill>
                  <a:schemeClr val="bg1"/>
                </a:solidFill>
                <a:latin typeface="+mn-lt"/>
              </a:defRPr>
            </a:lvl3pPr>
            <a:lvl4pPr marL="850392" indent="-283464">
              <a:spcBef>
                <a:spcPts val="1000"/>
              </a:spcBef>
              <a:buFont typeface="Arial" panose="020B0604020202020204" pitchFamily="34" charset="0"/>
              <a:buChar char="•"/>
              <a:defRPr sz="2000">
                <a:solidFill>
                  <a:schemeClr val="bg1"/>
                </a:solidFill>
                <a:latin typeface="+mn-lt"/>
              </a:defRPr>
            </a:lvl4pPr>
            <a:lvl5pPr marL="1133856"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14">
            <a:extLst>
              <a:ext uri="{FF2B5EF4-FFF2-40B4-BE49-F238E27FC236}">
                <a16:creationId xmlns:a16="http://schemas.microsoft.com/office/drawing/2014/main" id="{D976D8D6-3BDC-1908-3425-FEE3EEF51A26}"/>
              </a:ext>
            </a:extLst>
          </p:cNvPr>
          <p:cNvSpPr>
            <a:spLocks noGrp="1"/>
          </p:cNvSpPr>
          <p:nvPr>
            <p:ph type="pic" sz="quarter" idx="14"/>
          </p:nvPr>
        </p:nvSpPr>
        <p:spPr>
          <a:xfrm>
            <a:off x="7317920" y="1447800"/>
            <a:ext cx="4214010" cy="4214010"/>
          </a:xfrm>
          <a:prstGeom prst="ellipse">
            <a:avLst/>
          </a:prstGeom>
          <a:solidFill>
            <a:schemeClr val="accent2"/>
          </a:solidFill>
        </p:spPr>
        <p:txBody>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endParaRPr lang="en-US" dirty="0"/>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193030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74" r:id="rId4"/>
    <p:sldLayoutId id="2147483671" r:id="rId5"/>
    <p:sldLayoutId id="2147483659" r:id="rId6"/>
    <p:sldLayoutId id="2147483668" r:id="rId7"/>
    <p:sldLayoutId id="2147483669" r:id="rId8"/>
    <p:sldLayoutId id="2147483675" r:id="rId9"/>
    <p:sldLayoutId id="2147483677" r:id="rId10"/>
    <p:sldLayoutId id="2147483661" r:id="rId11"/>
    <p:sldLayoutId id="2147483666" r:id="rId12"/>
  </p:sldLayoutIdLst>
  <p:hf sldNum="0" hdr="0" ftr="0" dt="0"/>
  <p:txStyles>
    <p:titleStyle>
      <a:lvl1pPr algn="l"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1167493" y="232913"/>
            <a:ext cx="7096933" cy="3830130"/>
          </a:xfrm>
        </p:spPr>
        <p:txBody>
          <a:bodyPr/>
          <a:lstStyle/>
          <a:p>
            <a:r>
              <a:rPr lang="en-US" dirty="0"/>
              <a:t>Art Pieces</a:t>
            </a:r>
            <a:br>
              <a:rPr lang="en-US" dirty="0"/>
            </a:br>
            <a:r>
              <a:rPr lang="en-US" sz="3200" dirty="0"/>
              <a:t>Invest in something beautiful.</a:t>
            </a:r>
            <a:endParaRPr lang="en-US"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02FA0-5805-E9D5-E5A1-5B4B485CB096}"/>
              </a:ext>
            </a:extLst>
          </p:cNvPr>
          <p:cNvSpPr>
            <a:spLocks noGrp="1"/>
          </p:cNvSpPr>
          <p:nvPr>
            <p:ph type="title"/>
          </p:nvPr>
        </p:nvSpPr>
        <p:spPr>
          <a:xfrm>
            <a:off x="1167492" y="136526"/>
            <a:ext cx="9779183" cy="1570038"/>
          </a:xfrm>
        </p:spPr>
        <p:txBody>
          <a:bodyPr anchor="b">
            <a:normAutofit/>
          </a:bodyPr>
          <a:lstStyle/>
          <a:p>
            <a:r>
              <a:rPr lang="en-US" dirty="0"/>
              <a:t>Program Flow – Purchase Tokens (different user)</a:t>
            </a:r>
          </a:p>
        </p:txBody>
      </p:sp>
      <p:pic>
        <p:nvPicPr>
          <p:cNvPr id="10" name="Picture 9">
            <a:extLst>
              <a:ext uri="{FF2B5EF4-FFF2-40B4-BE49-F238E27FC236}">
                <a16:creationId xmlns:a16="http://schemas.microsoft.com/office/drawing/2014/main" id="{FDAF3A60-2CB9-60A3-6204-9ECDB27A3C69}"/>
              </a:ext>
            </a:extLst>
          </p:cNvPr>
          <p:cNvPicPr>
            <a:picLocks noChangeAspect="1"/>
          </p:cNvPicPr>
          <p:nvPr/>
        </p:nvPicPr>
        <p:blipFill>
          <a:blip r:embed="rId3"/>
          <a:stretch>
            <a:fillRect/>
          </a:stretch>
        </p:blipFill>
        <p:spPr>
          <a:xfrm>
            <a:off x="2673352" y="2084832"/>
            <a:ext cx="6767464" cy="3366813"/>
          </a:xfrm>
          <a:prstGeom prst="rect">
            <a:avLst/>
          </a:prstGeom>
          <a:noFill/>
        </p:spPr>
      </p:pic>
    </p:spTree>
    <p:extLst>
      <p:ext uri="{BB962C8B-B14F-4D97-AF65-F5344CB8AC3E}">
        <p14:creationId xmlns:p14="http://schemas.microsoft.com/office/powerpoint/2010/main" val="907915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02FA0-5805-E9D5-E5A1-5B4B485CB096}"/>
              </a:ext>
            </a:extLst>
          </p:cNvPr>
          <p:cNvSpPr>
            <a:spLocks noGrp="1"/>
          </p:cNvSpPr>
          <p:nvPr>
            <p:ph type="title"/>
          </p:nvPr>
        </p:nvSpPr>
        <p:spPr>
          <a:xfrm>
            <a:off x="1167492" y="136526"/>
            <a:ext cx="9779183" cy="1570038"/>
          </a:xfrm>
        </p:spPr>
        <p:txBody>
          <a:bodyPr anchor="b">
            <a:normAutofit/>
          </a:bodyPr>
          <a:lstStyle/>
          <a:p>
            <a:r>
              <a:rPr lang="en-US" dirty="0"/>
              <a:t>Program Flow – View your tokens (different user)</a:t>
            </a:r>
          </a:p>
        </p:txBody>
      </p:sp>
      <p:pic>
        <p:nvPicPr>
          <p:cNvPr id="4" name="Picture 3" descr="A screenshot of a computer&#10;&#10;Description automatically generated">
            <a:extLst>
              <a:ext uri="{FF2B5EF4-FFF2-40B4-BE49-F238E27FC236}">
                <a16:creationId xmlns:a16="http://schemas.microsoft.com/office/drawing/2014/main" id="{5AE76AF5-38B8-0425-204E-5519B575A5F9}"/>
              </a:ext>
            </a:extLst>
          </p:cNvPr>
          <p:cNvPicPr>
            <a:picLocks noChangeAspect="1"/>
          </p:cNvPicPr>
          <p:nvPr/>
        </p:nvPicPr>
        <p:blipFill>
          <a:blip r:embed="rId3"/>
          <a:stretch>
            <a:fillRect/>
          </a:stretch>
        </p:blipFill>
        <p:spPr>
          <a:xfrm>
            <a:off x="2673353" y="2084832"/>
            <a:ext cx="6767462" cy="3366813"/>
          </a:xfrm>
          <a:prstGeom prst="rect">
            <a:avLst/>
          </a:prstGeom>
          <a:noFill/>
        </p:spPr>
      </p:pic>
    </p:spTree>
    <p:extLst>
      <p:ext uri="{BB962C8B-B14F-4D97-AF65-F5344CB8AC3E}">
        <p14:creationId xmlns:p14="http://schemas.microsoft.com/office/powerpoint/2010/main" val="2253927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0786E-306F-FA21-4F87-81A032C68696}"/>
              </a:ext>
            </a:extLst>
          </p:cNvPr>
          <p:cNvSpPr>
            <a:spLocks noGrp="1"/>
          </p:cNvSpPr>
          <p:nvPr>
            <p:ph type="title"/>
          </p:nvPr>
        </p:nvSpPr>
        <p:spPr>
          <a:xfrm>
            <a:off x="1206408" y="2433636"/>
            <a:ext cx="9779183" cy="995364"/>
          </a:xfrm>
        </p:spPr>
        <p:txBody>
          <a:bodyPr/>
          <a:lstStyle/>
          <a:p>
            <a:pPr algn="ctr"/>
            <a:r>
              <a:rPr lang="en-US" sz="4000" dirty="0"/>
              <a:t>Time for the demo</a:t>
            </a:r>
          </a:p>
        </p:txBody>
      </p:sp>
    </p:spTree>
    <p:extLst>
      <p:ext uri="{BB962C8B-B14F-4D97-AF65-F5344CB8AC3E}">
        <p14:creationId xmlns:p14="http://schemas.microsoft.com/office/powerpoint/2010/main" val="16781633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1C753FD-96EC-101A-B8A4-5F69A189BEF4}"/>
              </a:ext>
            </a:extLst>
          </p:cNvPr>
          <p:cNvSpPr>
            <a:spLocks noGrp="1"/>
          </p:cNvSpPr>
          <p:nvPr>
            <p:ph type="ctrTitle"/>
          </p:nvPr>
        </p:nvSpPr>
        <p:spPr>
          <a:xfrm>
            <a:off x="1167494" y="252549"/>
            <a:ext cx="6220278" cy="3262811"/>
          </a:xfrm>
        </p:spPr>
        <p:txBody>
          <a:bodyPr/>
          <a:lstStyle/>
          <a:p>
            <a:r>
              <a:rPr lang="en-US" dirty="0"/>
              <a:t>Thank you</a:t>
            </a:r>
          </a:p>
        </p:txBody>
      </p:sp>
      <p:sp>
        <p:nvSpPr>
          <p:cNvPr id="5" name="Subtitle 4">
            <a:extLst>
              <a:ext uri="{FF2B5EF4-FFF2-40B4-BE49-F238E27FC236}">
                <a16:creationId xmlns:a16="http://schemas.microsoft.com/office/drawing/2014/main" id="{67BB04B7-47A4-741B-59E0-F0E6F2126E8F}"/>
              </a:ext>
            </a:extLst>
          </p:cNvPr>
          <p:cNvSpPr>
            <a:spLocks noGrp="1"/>
          </p:cNvSpPr>
          <p:nvPr>
            <p:ph type="subTitle" idx="1"/>
          </p:nvPr>
        </p:nvSpPr>
        <p:spPr>
          <a:xfrm>
            <a:off x="1167493" y="3685939"/>
            <a:ext cx="6220277" cy="2919512"/>
          </a:xfrm>
        </p:spPr>
        <p:txBody>
          <a:bodyPr/>
          <a:lstStyle/>
          <a:p>
            <a:r>
              <a:rPr lang="en-US" dirty="0"/>
              <a:t>Brita Tamm</a:t>
            </a:r>
          </a:p>
          <a:p>
            <a:r>
              <a:rPr lang="en-US" dirty="0"/>
              <a:t>502-555-0152</a:t>
            </a:r>
          </a:p>
          <a:p>
            <a:r>
              <a:rPr lang="en-US" dirty="0"/>
              <a:t>brita@firstupconsultants.com</a:t>
            </a:r>
          </a:p>
          <a:p>
            <a:r>
              <a:rPr lang="en-US" dirty="0"/>
              <a:t>www.firstupconsultants.com</a:t>
            </a:r>
          </a:p>
        </p:txBody>
      </p:sp>
    </p:spTree>
    <p:extLst>
      <p:ext uri="{BB962C8B-B14F-4D97-AF65-F5344CB8AC3E}">
        <p14:creationId xmlns:p14="http://schemas.microsoft.com/office/powerpoint/2010/main" val="16096735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158864" y="102021"/>
            <a:ext cx="9779183" cy="1744415"/>
          </a:xfrm>
        </p:spPr>
        <p:txBody>
          <a:bodyPr/>
          <a:lstStyle/>
          <a:p>
            <a:r>
              <a:rPr lang="en-US" dirty="0"/>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158865" y="2017467"/>
            <a:ext cx="9779182" cy="3366815"/>
          </a:xfrm>
        </p:spPr>
        <p:txBody>
          <a:bodyPr vert="horz" lIns="91440" tIns="45720" rIns="91440" bIns="45720" rtlCol="0" anchor="t">
            <a:normAutofit/>
          </a:bodyPr>
          <a:lstStyle/>
          <a:p>
            <a:r>
              <a:rPr lang="en-US" dirty="0"/>
              <a:t>Important Notes</a:t>
            </a:r>
          </a:p>
          <a:p>
            <a:r>
              <a:rPr lang="en-US" dirty="0"/>
              <a:t>Problem breakdown</a:t>
            </a:r>
          </a:p>
          <a:p>
            <a:r>
              <a:rPr lang="en-US" dirty="0"/>
              <a:t>Proposed Solution</a:t>
            </a:r>
          </a:p>
          <a:p>
            <a:r>
              <a:rPr lang="en-US" dirty="0"/>
              <a:t>Transaction data structure</a:t>
            </a:r>
          </a:p>
          <a:p>
            <a:r>
              <a:rPr lang="en-US" dirty="0"/>
              <a:t>Program Flow</a:t>
            </a:r>
          </a:p>
          <a:p>
            <a:r>
              <a:rPr lang="en-US" dirty="0"/>
              <a:t>Demo</a:t>
            </a:r>
          </a:p>
        </p:txBody>
      </p:sp>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48DD4-4828-CE87-0C5C-42BE175E8DA5}"/>
              </a:ext>
            </a:extLst>
          </p:cNvPr>
          <p:cNvSpPr>
            <a:spLocks noGrp="1"/>
          </p:cNvSpPr>
          <p:nvPr>
            <p:ph type="title"/>
          </p:nvPr>
        </p:nvSpPr>
        <p:spPr>
          <a:xfrm>
            <a:off x="3352800" y="0"/>
            <a:ext cx="5486400" cy="1580777"/>
          </a:xfrm>
        </p:spPr>
        <p:txBody>
          <a:bodyPr/>
          <a:lstStyle/>
          <a:p>
            <a:pPr algn="ctr"/>
            <a:r>
              <a:rPr lang="en-US" sz="4000" dirty="0"/>
              <a:t>Important Notes</a:t>
            </a:r>
          </a:p>
        </p:txBody>
      </p:sp>
      <p:sp>
        <p:nvSpPr>
          <p:cNvPr id="5" name="TextBox 4">
            <a:extLst>
              <a:ext uri="{FF2B5EF4-FFF2-40B4-BE49-F238E27FC236}">
                <a16:creationId xmlns:a16="http://schemas.microsoft.com/office/drawing/2014/main" id="{BAF02C13-0213-553E-C6A2-3701567CDE97}"/>
              </a:ext>
            </a:extLst>
          </p:cNvPr>
          <p:cNvSpPr txBox="1"/>
          <p:nvPr/>
        </p:nvSpPr>
        <p:spPr>
          <a:xfrm>
            <a:off x="2458570" y="2690336"/>
            <a:ext cx="7274859" cy="2246769"/>
          </a:xfrm>
          <a:prstGeom prst="rect">
            <a:avLst/>
          </a:prstGeom>
          <a:noFill/>
        </p:spPr>
        <p:txBody>
          <a:bodyPr wrap="square" rtlCol="0">
            <a:spAutoFit/>
          </a:bodyPr>
          <a:lstStyle/>
          <a:p>
            <a:pPr marL="285750" indent="-285750">
              <a:buFont typeface="Arial" panose="020B0604020202020204" pitchFamily="34" charset="0"/>
              <a:buChar char="•"/>
            </a:pPr>
            <a:r>
              <a:rPr lang="en-ZA" sz="2000" dirty="0"/>
              <a:t>The full submission is on my Google Drive and the link is in the readme.</a:t>
            </a:r>
          </a:p>
          <a:p>
            <a:pPr marL="285750" indent="-285750">
              <a:buFont typeface="Arial" panose="020B0604020202020204" pitchFamily="34" charset="0"/>
              <a:buChar char="•"/>
            </a:pPr>
            <a:r>
              <a:rPr lang="en-ZA" sz="2000" dirty="0"/>
              <a:t>The system uses a Postgres database and has a React frontend which will require some setup.</a:t>
            </a:r>
          </a:p>
          <a:p>
            <a:pPr marL="285750" indent="-285750">
              <a:buFont typeface="Arial" panose="020B0604020202020204" pitchFamily="34" charset="0"/>
              <a:buChar char="•"/>
            </a:pPr>
            <a:r>
              <a:rPr lang="en-ZA" sz="2000" dirty="0"/>
              <a:t>I have included a thorough step-by-step setup guide titled: “Set Up Guide.docx” in my submission to guide you through the process.</a:t>
            </a:r>
          </a:p>
        </p:txBody>
      </p:sp>
    </p:spTree>
    <p:extLst>
      <p:ext uri="{BB962C8B-B14F-4D97-AF65-F5344CB8AC3E}">
        <p14:creationId xmlns:p14="http://schemas.microsoft.com/office/powerpoint/2010/main" val="3662677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EE190-899A-46D2-989D-C4BC6A46F946}"/>
              </a:ext>
            </a:extLst>
          </p:cNvPr>
          <p:cNvSpPr>
            <a:spLocks noGrp="1"/>
          </p:cNvSpPr>
          <p:nvPr>
            <p:ph type="title"/>
          </p:nvPr>
        </p:nvSpPr>
        <p:spPr>
          <a:xfrm>
            <a:off x="3535680" y="681318"/>
            <a:ext cx="5120640" cy="690282"/>
          </a:xfrm>
        </p:spPr>
        <p:txBody>
          <a:bodyPr/>
          <a:lstStyle/>
          <a:p>
            <a:r>
              <a:rPr lang="en-US" sz="4000" dirty="0"/>
              <a:t>Problem Breakdown</a:t>
            </a:r>
          </a:p>
        </p:txBody>
      </p:sp>
      <p:sp>
        <p:nvSpPr>
          <p:cNvPr id="3" name="Subtitle 2">
            <a:extLst>
              <a:ext uri="{FF2B5EF4-FFF2-40B4-BE49-F238E27FC236}">
                <a16:creationId xmlns:a16="http://schemas.microsoft.com/office/drawing/2014/main" id="{26BC9DE8-A5CC-4BE1-0DE5-CB15D01A7919}"/>
              </a:ext>
            </a:extLst>
          </p:cNvPr>
          <p:cNvSpPr>
            <a:spLocks noGrp="1"/>
          </p:cNvSpPr>
          <p:nvPr>
            <p:ph type="subTitle" idx="1"/>
          </p:nvPr>
        </p:nvSpPr>
        <p:spPr>
          <a:xfrm>
            <a:off x="2106705" y="1824318"/>
            <a:ext cx="7978589" cy="3581400"/>
          </a:xfrm>
        </p:spPr>
        <p:txBody>
          <a:bodyPr/>
          <a:lstStyle/>
          <a:p>
            <a:pPr marL="285750" indent="-285750">
              <a:buFont typeface="Arial" panose="020B0604020202020204" pitchFamily="34" charset="0"/>
              <a:buChar char="•"/>
            </a:pPr>
            <a:r>
              <a:rPr lang="en-US" sz="1800" dirty="0"/>
              <a:t>High-end artworks and collectibles are typically inaccessible to everyday investors.</a:t>
            </a:r>
          </a:p>
          <a:p>
            <a:pPr marL="285750" indent="-285750">
              <a:buFont typeface="Arial" panose="020B0604020202020204" pitchFamily="34" charset="0"/>
              <a:buChar char="•"/>
            </a:pPr>
            <a:r>
              <a:rPr lang="en-US" sz="1800" dirty="0"/>
              <a:t>Tokenizing artworks and collectibles using blockchain technology enables fractional ownership.</a:t>
            </a:r>
          </a:p>
          <a:p>
            <a:pPr marL="285750" indent="-285750">
              <a:buFont typeface="Arial" panose="020B0604020202020204" pitchFamily="34" charset="0"/>
              <a:buChar char="•"/>
            </a:pPr>
            <a:r>
              <a:rPr lang="en-US" sz="1800" dirty="0"/>
              <a:t>This fractional ownership opens the market to a broader range of investors.</a:t>
            </a:r>
          </a:p>
          <a:p>
            <a:pPr marL="285750" indent="-285750">
              <a:buFont typeface="Arial" panose="020B0604020202020204" pitchFamily="34" charset="0"/>
              <a:buChar char="•"/>
            </a:pPr>
            <a:r>
              <a:rPr lang="en-US" sz="1800" dirty="0"/>
              <a:t>Investors can buy, trade, and sell percentages of an artwork.</a:t>
            </a:r>
          </a:p>
          <a:p>
            <a:pPr marL="285750" indent="-285750">
              <a:buFont typeface="Arial" panose="020B0604020202020204" pitchFamily="34" charset="0"/>
              <a:buChar char="•"/>
            </a:pPr>
            <a:r>
              <a:rPr lang="en-US" sz="1800" dirty="0"/>
              <a:t>This increases liquidity in a traditionally illiquid market.</a:t>
            </a:r>
          </a:p>
          <a:p>
            <a:pPr marL="285750" indent="-285750">
              <a:buFont typeface="Arial" panose="020B0604020202020204" pitchFamily="34" charset="0"/>
              <a:buChar char="•"/>
            </a:pPr>
            <a:r>
              <a:rPr lang="en-US" sz="1800" dirty="0"/>
              <a:t>Blockchain ensures a transparent and reliable history of transactions and ownership.</a:t>
            </a:r>
          </a:p>
          <a:p>
            <a:pPr marL="285750" indent="-285750">
              <a:buFont typeface="Arial" panose="020B0604020202020204" pitchFamily="34" charset="0"/>
              <a:buChar char="•"/>
            </a:pPr>
            <a:r>
              <a:rPr lang="en-US" sz="1800" dirty="0"/>
              <a:t>The system limits the risk of fraud and ensures nonrepudiation</a:t>
            </a:r>
          </a:p>
        </p:txBody>
      </p:sp>
    </p:spTree>
    <p:extLst>
      <p:ext uri="{BB962C8B-B14F-4D97-AF65-F5344CB8AC3E}">
        <p14:creationId xmlns:p14="http://schemas.microsoft.com/office/powerpoint/2010/main" val="779750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F5EE67-DE83-C00F-F31C-58A2B46234DB}"/>
              </a:ext>
            </a:extLst>
          </p:cNvPr>
          <p:cNvSpPr>
            <a:spLocks noGrp="1"/>
          </p:cNvSpPr>
          <p:nvPr>
            <p:ph type="title"/>
          </p:nvPr>
        </p:nvSpPr>
        <p:spPr>
          <a:xfrm>
            <a:off x="1167492" y="45085"/>
            <a:ext cx="9779183" cy="1600835"/>
          </a:xfrm>
        </p:spPr>
        <p:txBody>
          <a:bodyPr/>
          <a:lstStyle/>
          <a:p>
            <a:r>
              <a:rPr lang="en-US" sz="4000" dirty="0"/>
              <a:t>Proposed Solution</a:t>
            </a:r>
          </a:p>
        </p:txBody>
      </p:sp>
      <p:sp>
        <p:nvSpPr>
          <p:cNvPr id="3" name="Content Placeholder 2">
            <a:extLst>
              <a:ext uri="{FF2B5EF4-FFF2-40B4-BE49-F238E27FC236}">
                <a16:creationId xmlns:a16="http://schemas.microsoft.com/office/drawing/2014/main" id="{DAF7743C-9A64-6DD7-26EC-7870E2484D2F}"/>
              </a:ext>
            </a:extLst>
          </p:cNvPr>
          <p:cNvSpPr>
            <a:spLocks noGrp="1"/>
          </p:cNvSpPr>
          <p:nvPr>
            <p:ph idx="14"/>
          </p:nvPr>
        </p:nvSpPr>
        <p:spPr>
          <a:xfrm>
            <a:off x="1166813" y="2652713"/>
            <a:ext cx="9780587" cy="3436937"/>
          </a:xfrm>
        </p:spPr>
        <p:txBody>
          <a:bodyPr>
            <a:normAutofit/>
          </a:bodyPr>
          <a:lstStyle/>
          <a:p>
            <a:r>
              <a:rPr lang="en-US" dirty="0"/>
              <a:t>Create tokens to represent percentage ownership of artworks.</a:t>
            </a:r>
          </a:p>
          <a:p>
            <a:r>
              <a:rPr lang="en-US" dirty="0"/>
              <a:t>Individuals can buy tokens.</a:t>
            </a:r>
          </a:p>
          <a:p>
            <a:r>
              <a:rPr lang="en-US" dirty="0"/>
              <a:t>Artworks undergo a verification process to ensure authenticity.</a:t>
            </a:r>
          </a:p>
          <a:p>
            <a:r>
              <a:rPr lang="en-US" dirty="0"/>
              <a:t>Verification findings are recorded on the blockchain for an immutable authenticity record.</a:t>
            </a:r>
          </a:p>
          <a:p>
            <a:r>
              <a:rPr lang="en-US" dirty="0"/>
              <a:t>Post-verification, items are tokenized using a smart contract.</a:t>
            </a:r>
          </a:p>
          <a:p>
            <a:r>
              <a:rPr lang="en-US" dirty="0"/>
              <a:t>Tokens represent percentage ownership of the verified artwork or collectible.</a:t>
            </a:r>
          </a:p>
        </p:txBody>
      </p:sp>
    </p:spTree>
    <p:extLst>
      <p:ext uri="{BB962C8B-B14F-4D97-AF65-F5344CB8AC3E}">
        <p14:creationId xmlns:p14="http://schemas.microsoft.com/office/powerpoint/2010/main" val="2529338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AA093-E00B-31E9-0A13-71142E30E57C}"/>
              </a:ext>
            </a:extLst>
          </p:cNvPr>
          <p:cNvSpPr>
            <a:spLocks noGrp="1"/>
          </p:cNvSpPr>
          <p:nvPr>
            <p:ph type="ctrTitle"/>
          </p:nvPr>
        </p:nvSpPr>
        <p:spPr>
          <a:xfrm>
            <a:off x="601437" y="420914"/>
            <a:ext cx="6245912" cy="1516600"/>
          </a:xfrm>
        </p:spPr>
        <p:txBody>
          <a:bodyPr/>
          <a:lstStyle/>
          <a:p>
            <a:r>
              <a:rPr lang="en-US" sz="4000" dirty="0"/>
              <a:t>Transaction data structure</a:t>
            </a:r>
          </a:p>
        </p:txBody>
      </p:sp>
      <p:sp>
        <p:nvSpPr>
          <p:cNvPr id="3" name="Subtitle 2">
            <a:extLst>
              <a:ext uri="{FF2B5EF4-FFF2-40B4-BE49-F238E27FC236}">
                <a16:creationId xmlns:a16="http://schemas.microsoft.com/office/drawing/2014/main" id="{C62C8177-F0B6-B02C-3682-183D8307E999}"/>
              </a:ext>
            </a:extLst>
          </p:cNvPr>
          <p:cNvSpPr>
            <a:spLocks noGrp="1"/>
          </p:cNvSpPr>
          <p:nvPr>
            <p:ph type="subTitle" idx="1"/>
          </p:nvPr>
        </p:nvSpPr>
        <p:spPr>
          <a:xfrm>
            <a:off x="601437" y="2670700"/>
            <a:ext cx="6245912" cy="1516599"/>
          </a:xfrm>
        </p:spPr>
        <p:txBody>
          <a:bodyPr anchor="t"/>
          <a:lstStyle/>
          <a:p>
            <a:r>
              <a:rPr lang="en-US" sz="2800" dirty="0"/>
              <a:t>Two main types:</a:t>
            </a:r>
          </a:p>
          <a:p>
            <a:pPr marL="457200" indent="-457200">
              <a:buFont typeface="Arial" panose="020B0604020202020204" pitchFamily="34" charset="0"/>
              <a:buChar char="•"/>
            </a:pPr>
            <a:r>
              <a:rPr lang="en-US" sz="2800" dirty="0"/>
              <a:t>Token smart contract</a:t>
            </a:r>
          </a:p>
          <a:p>
            <a:pPr marL="457200" indent="-457200">
              <a:buFont typeface="Arial" panose="020B0604020202020204" pitchFamily="34" charset="0"/>
              <a:buChar char="•"/>
            </a:pPr>
            <a:r>
              <a:rPr lang="en-US" sz="2800" dirty="0"/>
              <a:t>Token transaction</a:t>
            </a:r>
          </a:p>
        </p:txBody>
      </p:sp>
    </p:spTree>
    <p:extLst>
      <p:ext uri="{BB962C8B-B14F-4D97-AF65-F5344CB8AC3E}">
        <p14:creationId xmlns:p14="http://schemas.microsoft.com/office/powerpoint/2010/main" val="41171533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DF9E134-98AA-3ECE-E40A-180C85ACD7D5}"/>
              </a:ext>
            </a:extLst>
          </p:cNvPr>
          <p:cNvSpPr>
            <a:spLocks noGrp="1"/>
          </p:cNvSpPr>
          <p:nvPr>
            <p:ph type="title"/>
          </p:nvPr>
        </p:nvSpPr>
        <p:spPr>
          <a:xfrm>
            <a:off x="1167492" y="136526"/>
            <a:ext cx="9779183" cy="1570038"/>
          </a:xfrm>
        </p:spPr>
        <p:txBody>
          <a:bodyPr anchor="b">
            <a:normAutofit/>
          </a:bodyPr>
          <a:lstStyle/>
          <a:p>
            <a:r>
              <a:rPr lang="en-US"/>
              <a:t>Program Flow - Register</a:t>
            </a:r>
          </a:p>
        </p:txBody>
      </p:sp>
      <p:pic>
        <p:nvPicPr>
          <p:cNvPr id="10" name="Picture 9">
            <a:extLst>
              <a:ext uri="{FF2B5EF4-FFF2-40B4-BE49-F238E27FC236}">
                <a16:creationId xmlns:a16="http://schemas.microsoft.com/office/drawing/2014/main" id="{F66F8392-A038-C462-AB28-9B8861EB6B4B}"/>
              </a:ext>
            </a:extLst>
          </p:cNvPr>
          <p:cNvPicPr>
            <a:picLocks noChangeAspect="1"/>
          </p:cNvPicPr>
          <p:nvPr/>
        </p:nvPicPr>
        <p:blipFill>
          <a:blip r:embed="rId3"/>
          <a:stretch>
            <a:fillRect/>
          </a:stretch>
        </p:blipFill>
        <p:spPr>
          <a:xfrm>
            <a:off x="2656262" y="2084832"/>
            <a:ext cx="6801643" cy="3366813"/>
          </a:xfrm>
          <a:prstGeom prst="rect">
            <a:avLst/>
          </a:prstGeom>
          <a:noFill/>
        </p:spPr>
      </p:pic>
    </p:spTree>
    <p:extLst>
      <p:ext uri="{BB962C8B-B14F-4D97-AF65-F5344CB8AC3E}">
        <p14:creationId xmlns:p14="http://schemas.microsoft.com/office/powerpoint/2010/main" val="1265939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4CFB73D-B7C9-A177-04F3-E48E841A875E}"/>
              </a:ext>
            </a:extLst>
          </p:cNvPr>
          <p:cNvSpPr>
            <a:spLocks noGrp="1"/>
          </p:cNvSpPr>
          <p:nvPr>
            <p:ph type="title"/>
          </p:nvPr>
        </p:nvSpPr>
        <p:spPr>
          <a:xfrm>
            <a:off x="1167492" y="136526"/>
            <a:ext cx="9779183" cy="1570038"/>
          </a:xfrm>
        </p:spPr>
        <p:txBody>
          <a:bodyPr anchor="b">
            <a:normAutofit/>
          </a:bodyPr>
          <a:lstStyle/>
          <a:p>
            <a:r>
              <a:rPr lang="en-US" dirty="0"/>
              <a:t>Program Flow – List Artwork</a:t>
            </a:r>
          </a:p>
        </p:txBody>
      </p:sp>
      <p:pic>
        <p:nvPicPr>
          <p:cNvPr id="10" name="Picture 9" descr="A screenshot of a computer&#10;&#10;Description automatically generated">
            <a:extLst>
              <a:ext uri="{FF2B5EF4-FFF2-40B4-BE49-F238E27FC236}">
                <a16:creationId xmlns:a16="http://schemas.microsoft.com/office/drawing/2014/main" id="{16AB0C5B-555C-D078-3AC2-0768D32233DB}"/>
              </a:ext>
            </a:extLst>
          </p:cNvPr>
          <p:cNvPicPr>
            <a:picLocks noChangeAspect="1"/>
          </p:cNvPicPr>
          <p:nvPr/>
        </p:nvPicPr>
        <p:blipFill>
          <a:blip r:embed="rId3"/>
          <a:stretch>
            <a:fillRect/>
          </a:stretch>
        </p:blipFill>
        <p:spPr>
          <a:xfrm>
            <a:off x="2656262" y="2084832"/>
            <a:ext cx="6801643" cy="3366813"/>
          </a:xfrm>
          <a:prstGeom prst="rect">
            <a:avLst/>
          </a:prstGeom>
          <a:noFill/>
        </p:spPr>
      </p:pic>
    </p:spTree>
    <p:extLst>
      <p:ext uri="{BB962C8B-B14F-4D97-AF65-F5344CB8AC3E}">
        <p14:creationId xmlns:p14="http://schemas.microsoft.com/office/powerpoint/2010/main" val="2652102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EF58C-138C-55F4-DA77-4C3F06C81A1C}"/>
              </a:ext>
            </a:extLst>
          </p:cNvPr>
          <p:cNvSpPr>
            <a:spLocks noGrp="1"/>
          </p:cNvSpPr>
          <p:nvPr>
            <p:ph type="title"/>
          </p:nvPr>
        </p:nvSpPr>
        <p:spPr>
          <a:xfrm>
            <a:off x="1167492" y="136526"/>
            <a:ext cx="9779183" cy="1570038"/>
          </a:xfrm>
        </p:spPr>
        <p:txBody>
          <a:bodyPr anchor="b">
            <a:normAutofit/>
          </a:bodyPr>
          <a:lstStyle/>
          <a:p>
            <a:r>
              <a:rPr lang="en-US"/>
              <a:t>Program Flow – View Listed Artwork</a:t>
            </a:r>
            <a:r>
              <a:rPr lang="en-US" dirty="0"/>
              <a:t> </a:t>
            </a:r>
          </a:p>
        </p:txBody>
      </p:sp>
      <p:pic>
        <p:nvPicPr>
          <p:cNvPr id="9" name="Picture 8">
            <a:extLst>
              <a:ext uri="{FF2B5EF4-FFF2-40B4-BE49-F238E27FC236}">
                <a16:creationId xmlns:a16="http://schemas.microsoft.com/office/drawing/2014/main" id="{9412502B-2E89-0D0A-2FD8-E1057952EB1D}"/>
              </a:ext>
            </a:extLst>
          </p:cNvPr>
          <p:cNvPicPr>
            <a:picLocks noChangeAspect="1"/>
          </p:cNvPicPr>
          <p:nvPr/>
        </p:nvPicPr>
        <p:blipFill>
          <a:blip r:embed="rId3"/>
          <a:stretch>
            <a:fillRect/>
          </a:stretch>
        </p:blipFill>
        <p:spPr>
          <a:xfrm>
            <a:off x="2673353" y="2084832"/>
            <a:ext cx="6767462" cy="3366813"/>
          </a:xfrm>
          <a:prstGeom prst="rect">
            <a:avLst/>
          </a:prstGeom>
          <a:noFill/>
        </p:spPr>
      </p:pic>
    </p:spTree>
    <p:extLst>
      <p:ext uri="{BB962C8B-B14F-4D97-AF65-F5344CB8AC3E}">
        <p14:creationId xmlns:p14="http://schemas.microsoft.com/office/powerpoint/2010/main" val="362649583"/>
      </p:ext>
    </p:extLst>
  </p:cSld>
  <p:clrMapOvr>
    <a:masterClrMapping/>
  </p:clrMapOvr>
</p:sld>
</file>

<file path=ppt/theme/theme1.xml><?xml version="1.0" encoding="utf-8"?>
<a:theme xmlns:a="http://schemas.openxmlformats.org/drawingml/2006/main" name="Custom">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45331398_Win32_SL_V13" id="{C59E605D-C281-4A06-BDA0-E97A35AC3AA8}" vid="{25D1D206-DA25-4050-926A-BD6D3A1B506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AA6A711-2C3F-4EC0-B88B-62D74085117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5A8381C-73EB-48EA-B45F-7B7C8C7DF409}">
  <ds:schemaRefs>
    <ds:schemaRef ds:uri="http://schemas.microsoft.com/sharepoint/v3/contenttype/forms"/>
  </ds:schemaRefs>
</ds:datastoreItem>
</file>

<file path=customXml/itemProps3.xml><?xml version="1.0" encoding="utf-8"?>
<ds:datastoreItem xmlns:ds="http://schemas.openxmlformats.org/officeDocument/2006/customXml" ds:itemID="{61E98C35-9ECE-4425-BCBA-00E118C705C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Universal presentation</Template>
  <TotalTime>195</TotalTime>
  <Words>514</Words>
  <Application>Microsoft Office PowerPoint</Application>
  <PresentationFormat>Widescreen</PresentationFormat>
  <Paragraphs>57</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Arial</vt:lpstr>
      <vt:lpstr>Calibri</vt:lpstr>
      <vt:lpstr>Tenorite</vt:lpstr>
      <vt:lpstr>Custom</vt:lpstr>
      <vt:lpstr>Art Pieces Invest in something beautiful.</vt:lpstr>
      <vt:lpstr>Agenda</vt:lpstr>
      <vt:lpstr>Important Notes</vt:lpstr>
      <vt:lpstr>Problem Breakdown</vt:lpstr>
      <vt:lpstr>Proposed Solution</vt:lpstr>
      <vt:lpstr>Transaction data structure</vt:lpstr>
      <vt:lpstr>Program Flow - Register</vt:lpstr>
      <vt:lpstr>Program Flow – List Artwork</vt:lpstr>
      <vt:lpstr>Program Flow – View Listed Artwork </vt:lpstr>
      <vt:lpstr>Program Flow – Purchase Tokens (different user)</vt:lpstr>
      <vt:lpstr>Program Flow – View your tokens (different user)</vt:lpstr>
      <vt:lpstr>Time for the demo</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 Pieces Invest in something beautiful.</dc:title>
  <dc:creator>kyle wilkins</dc:creator>
  <cp:lastModifiedBy>kyle wilkins</cp:lastModifiedBy>
  <cp:revision>2</cp:revision>
  <dcterms:created xsi:type="dcterms:W3CDTF">2024-05-14T23:17:56Z</dcterms:created>
  <dcterms:modified xsi:type="dcterms:W3CDTF">2024-05-15T10:09:10Z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